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69" r:id="rId3"/>
    <p:sldId id="270" r:id="rId4"/>
    <p:sldId id="271" r:id="rId5"/>
    <p:sldId id="273" r:id="rId6"/>
    <p:sldId id="277" r:id="rId7"/>
    <p:sldId id="275" r:id="rId8"/>
    <p:sldId id="278" r:id="rId9"/>
    <p:sldId id="274" r:id="rId10"/>
    <p:sldId id="27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168"/>
    <p:restoredTop sz="94643"/>
  </p:normalViewPr>
  <p:slideViewPr>
    <p:cSldViewPr snapToGrid="0" snapToObjects="1">
      <p:cViewPr varScale="1">
        <p:scale>
          <a:sx n="61" d="100"/>
          <a:sy n="61" d="100"/>
        </p:scale>
        <p:origin x="84" y="11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10.png>
</file>

<file path=ppt/media/image11.png>
</file>

<file path=ppt/media/image12.png>
</file>

<file path=ppt/media/image13.png>
</file>

<file path=ppt/media/image14.png>
</file>

<file path=ppt/media/image15.jpg>
</file>

<file path=ppt/media/image16.jpg>
</file>

<file path=ppt/media/image2.tiff>
</file>

<file path=ppt/media/image3.tiff>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E982A7F-E4C5-4990-B203-F783F4D5C448}" type="datetimeFigureOut">
              <a:rPr lang="en-US" smtClean="0"/>
              <a:t>3/18/2018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920E69-114D-4743-82C3-9668C09DBE61}" type="slidenum">
              <a:rPr lang="en-US" smtClean="0"/>
              <a:t>‹#›</a:t>
            </a:fld>
            <a:endParaRPr lang="en-US"/>
          </a:p>
        </p:txBody>
      </p:sp>
    </p:spTree>
    <p:extLst>
      <p:ext uri="{BB962C8B-B14F-4D97-AF65-F5344CB8AC3E}">
        <p14:creationId xmlns:p14="http://schemas.microsoft.com/office/powerpoint/2010/main" val="2204815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5920E69-114D-4743-82C3-9668C09DBE61}" type="slidenum">
              <a:rPr lang="en-US" smtClean="0"/>
              <a:t>3</a:t>
            </a:fld>
            <a:endParaRPr lang="en-US"/>
          </a:p>
        </p:txBody>
      </p:sp>
    </p:spTree>
    <p:extLst>
      <p:ext uri="{BB962C8B-B14F-4D97-AF65-F5344CB8AC3E}">
        <p14:creationId xmlns:p14="http://schemas.microsoft.com/office/powerpoint/2010/main" val="18846231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72C3CDE-0D4E-2742-91FD-A21DD01DD98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53100E5A-BB88-D641-8F13-ADA0391255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946A43A2-63E4-B848-8718-5CB1A9E4870E}"/>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10DB5AA7-2DF5-CA4B-86F9-C28200161CD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FBFED9B-4367-9F49-B99C-53877E323421}"/>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33273341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8015DDD-1C97-AE46-A975-BB9208625E1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7E4445BF-3354-2C40-B277-E6E6E370190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46B73F5B-2927-A046-812F-66F6521D21E3}"/>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EA0487E6-C771-5C4C-B2B6-68181206FC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BA431C9-5444-3843-B6BD-2A176AAED6F4}"/>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8836262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C8CA1230-9F10-CD43-8F26-F63E5DD488C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61B8989F-59DC-DC4F-8721-0398DB7E9A5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48C5FD7-409E-8040-A567-F4A2C0AFCCAC}"/>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9C4E6B1B-4E69-454C-AD5C-1CBFF50523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E568C834-00E8-4644-A389-FD10870952BE}"/>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2162299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7A55A66-B6F4-724D-8D5A-7768BEAF8B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C5AA6D8B-B46B-984D-9153-5F5E153BA45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DBE09ED-F0F3-E64F-AA95-0B89D7B109ED}"/>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679E2BF5-410B-7845-8D06-3499BECE4B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09DBA5A2-9ABE-6E45-845D-BF957B05B7BF}"/>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851260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222EF23-C59A-0241-A2EB-4A54EE04D28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0F592258-0903-4341-AC54-F98F29DB24A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B797EBCF-A2BB-4F40-85A4-16572BC961C8}"/>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FB6DFB2B-3EBE-4B4C-9A39-A6C2F637BA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FF4774B-54F4-1B43-A63A-E2334582B7D4}"/>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25048786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1B909B8-24F5-B346-AA88-B79B3C1C96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EE0128DC-36EA-3D48-AE02-D7DEC24C44D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8FFA75E2-B25A-4A4B-B96D-3A08CCE8F448}"/>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C0DE39F4-AB88-1B40-8E1B-3DFDEC22EF96}"/>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6" name="Footer Placeholder 5">
            <a:extLst>
              <a:ext uri="{FF2B5EF4-FFF2-40B4-BE49-F238E27FC236}">
                <a16:creationId xmlns:a16="http://schemas.microsoft.com/office/drawing/2014/main" xmlns="" id="{5191A077-7056-C047-86FA-751AF766263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D577710D-9DA4-AC4A-9682-744551A857E7}"/>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2642137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986C52A-71B6-BE43-B9BE-17AB59771C8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888D4C39-F117-B74F-AF83-16F9C1F82F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694EFDFE-9419-2B4E-8724-792A1E4F89C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67906593-5187-5847-B532-F8C09F803D0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72D47255-C8C5-D647-9E21-BA8EE9E14EA5}"/>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136B3F76-0589-CB4B-963B-297616A767A8}"/>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8" name="Footer Placeholder 7">
            <a:extLst>
              <a:ext uri="{FF2B5EF4-FFF2-40B4-BE49-F238E27FC236}">
                <a16:creationId xmlns:a16="http://schemas.microsoft.com/office/drawing/2014/main" xmlns="" id="{5C61BE1B-787B-3141-9D34-7B9789177E5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5D844469-5AAB-B845-B89F-E4F8B4AF0D38}"/>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274208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808D116-FBDF-8349-ACFB-76413490214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DEA2DB1E-3B0D-CF44-8826-5645DF2076A2}"/>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4" name="Footer Placeholder 3">
            <a:extLst>
              <a:ext uri="{FF2B5EF4-FFF2-40B4-BE49-F238E27FC236}">
                <a16:creationId xmlns:a16="http://schemas.microsoft.com/office/drawing/2014/main" xmlns="" id="{72F3FF06-5701-104C-A634-20624748D1D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519DD4A5-FB70-5843-AACF-9F83A671DA1F}"/>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235347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D6A7FDFC-1EF4-7543-A1C9-03D8DE0C79CA}"/>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3" name="Footer Placeholder 2">
            <a:extLst>
              <a:ext uri="{FF2B5EF4-FFF2-40B4-BE49-F238E27FC236}">
                <a16:creationId xmlns:a16="http://schemas.microsoft.com/office/drawing/2014/main" xmlns="" id="{D6833A21-974A-D34E-A51B-B8880233B3C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455644C9-1569-D644-AA42-B416DC6CC8A7}"/>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375528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49DB6AF-5436-1946-9601-0586A026EDC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1CCBAD7C-4974-0947-94C1-D923BA912F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B35F0B96-555E-4541-AED9-9733EC6CD2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8DD55E1C-9730-F743-829F-FA2F26A9E312}"/>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6" name="Footer Placeholder 5">
            <a:extLst>
              <a:ext uri="{FF2B5EF4-FFF2-40B4-BE49-F238E27FC236}">
                <a16:creationId xmlns:a16="http://schemas.microsoft.com/office/drawing/2014/main" xmlns="" id="{AA552A9A-9DF9-124A-89E8-A3571FBE087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1CEC9E77-9FE7-1144-9728-354F407CE7EE}"/>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13789154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F820BEC-0956-3C46-8CC0-D025994CF5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2D4BFB30-FBEB-8D4F-B241-530E21BC4CB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BBA2EA7B-F2C6-6640-96E7-14B24D0A506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6B3FBA55-2A31-0E4D-8F25-94615B94897C}"/>
              </a:ext>
            </a:extLst>
          </p:cNvPr>
          <p:cNvSpPr>
            <a:spLocks noGrp="1"/>
          </p:cNvSpPr>
          <p:nvPr>
            <p:ph type="dt" sz="half" idx="10"/>
          </p:nvPr>
        </p:nvSpPr>
        <p:spPr/>
        <p:txBody>
          <a:bodyPr/>
          <a:lstStyle/>
          <a:p>
            <a:fld id="{52C770CB-3A54-8F4B-AF72-7474DC558DD4}" type="datetimeFigureOut">
              <a:rPr lang="en-US" smtClean="0"/>
              <a:t>3/18/2018</a:t>
            </a:fld>
            <a:endParaRPr lang="en-US"/>
          </a:p>
        </p:txBody>
      </p:sp>
      <p:sp>
        <p:nvSpPr>
          <p:cNvPr id="6" name="Footer Placeholder 5">
            <a:extLst>
              <a:ext uri="{FF2B5EF4-FFF2-40B4-BE49-F238E27FC236}">
                <a16:creationId xmlns:a16="http://schemas.microsoft.com/office/drawing/2014/main" xmlns="" id="{99891143-4DF6-1D44-93EA-F7C2270DAF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35ED1AAD-7003-A64F-92F8-3F448046DCB0}"/>
              </a:ext>
            </a:extLst>
          </p:cNvPr>
          <p:cNvSpPr>
            <a:spLocks noGrp="1"/>
          </p:cNvSpPr>
          <p:nvPr>
            <p:ph type="sldNum" sz="quarter" idx="12"/>
          </p:nvPr>
        </p:nvSpPr>
        <p:spPr/>
        <p:txBody>
          <a:bodyPr/>
          <a:lstStyle/>
          <a:p>
            <a:fld id="{3EEB082D-750D-674D-83A5-74E4FDA0A3E0}" type="slidenum">
              <a:rPr lang="en-US" smtClean="0"/>
              <a:t>‹#›</a:t>
            </a:fld>
            <a:endParaRPr lang="en-US"/>
          </a:p>
        </p:txBody>
      </p:sp>
    </p:spTree>
    <p:extLst>
      <p:ext uri="{BB962C8B-B14F-4D97-AF65-F5344CB8AC3E}">
        <p14:creationId xmlns:p14="http://schemas.microsoft.com/office/powerpoint/2010/main" val="3549377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tiff"/><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5690984D-91CB-E842-9080-3B7F2302B0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35BB5901-6BD9-954A-A96A-B1D50EDA71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E59B4BD-3A1A-9246-9080-30DF889A66B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C770CB-3A54-8F4B-AF72-7474DC558DD4}" type="datetimeFigureOut">
              <a:rPr lang="en-US" smtClean="0"/>
              <a:t>3/18/2018</a:t>
            </a:fld>
            <a:endParaRPr lang="en-US"/>
          </a:p>
        </p:txBody>
      </p:sp>
      <p:sp>
        <p:nvSpPr>
          <p:cNvPr id="5" name="Footer Placeholder 4">
            <a:extLst>
              <a:ext uri="{FF2B5EF4-FFF2-40B4-BE49-F238E27FC236}">
                <a16:creationId xmlns:a16="http://schemas.microsoft.com/office/drawing/2014/main" xmlns="" id="{31F756A7-6314-E840-911C-83E6875A554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510AB604-62F5-A041-83FA-555C33911B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EEB082D-750D-674D-83A5-74E4FDA0A3E0}" type="slidenum">
              <a:rPr lang="en-US" smtClean="0"/>
              <a:t>‹#›</a:t>
            </a:fld>
            <a:endParaRPr lang="en-US"/>
          </a:p>
        </p:txBody>
      </p:sp>
      <p:pic>
        <p:nvPicPr>
          <p:cNvPr id="7" name="Picture 6">
            <a:extLst>
              <a:ext uri="{FF2B5EF4-FFF2-40B4-BE49-F238E27FC236}">
                <a16:creationId xmlns:a16="http://schemas.microsoft.com/office/drawing/2014/main" xmlns="" id="{17F0703C-45EF-054D-B9BE-42F3CF74813F}"/>
              </a:ext>
            </a:extLst>
          </p:cNvPr>
          <p:cNvPicPr>
            <a:picLocks noChangeAspect="1"/>
          </p:cNvPicPr>
          <p:nvPr userDrawn="1"/>
        </p:nvPicPr>
        <p:blipFill>
          <a:blip r:embed="rId13"/>
          <a:stretch>
            <a:fillRect/>
          </a:stretch>
        </p:blipFill>
        <p:spPr>
          <a:xfrm>
            <a:off x="11222830" y="5958079"/>
            <a:ext cx="899921" cy="899921"/>
          </a:xfrm>
          <a:prstGeom prst="rect">
            <a:avLst/>
          </a:prstGeom>
        </p:spPr>
      </p:pic>
    </p:spTree>
    <p:extLst>
      <p:ext uri="{BB962C8B-B14F-4D97-AF65-F5344CB8AC3E}">
        <p14:creationId xmlns:p14="http://schemas.microsoft.com/office/powerpoint/2010/main" val="19773076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plot.ly/~tli2001/8/" TargetMode="External"/><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plot.ly/~tli2001/4/"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plot.ly/~tli2001/6/"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2086DF4-F9B1-C140-B439-D29AEF755739}"/>
              </a:ext>
            </a:extLst>
          </p:cNvPr>
          <p:cNvSpPr>
            <a:spLocks noGrp="1"/>
          </p:cNvSpPr>
          <p:nvPr>
            <p:ph type="ctrTitle"/>
          </p:nvPr>
        </p:nvSpPr>
        <p:spPr>
          <a:xfrm>
            <a:off x="1236324" y="1831279"/>
            <a:ext cx="9144000" cy="2387600"/>
          </a:xfrm>
        </p:spPr>
        <p:txBody>
          <a:bodyPr/>
          <a:lstStyle/>
          <a:p>
            <a:pPr algn="l"/>
            <a:r>
              <a:rPr lang="en-US" b="1" dirty="0"/>
              <a:t>Branch</a:t>
            </a:r>
            <a:r>
              <a:rPr lang="en-US" b="1" dirty="0">
                <a:solidFill>
                  <a:schemeClr val="accent1">
                    <a:lumMod val="75000"/>
                  </a:schemeClr>
                </a:solidFill>
              </a:rPr>
              <a:t>4</a:t>
            </a:r>
          </a:p>
        </p:txBody>
      </p:sp>
      <p:sp>
        <p:nvSpPr>
          <p:cNvPr id="3" name="Subtitle 2">
            <a:extLst>
              <a:ext uri="{FF2B5EF4-FFF2-40B4-BE49-F238E27FC236}">
                <a16:creationId xmlns:a16="http://schemas.microsoft.com/office/drawing/2014/main" xmlns="" id="{67B49B21-D17F-3948-8015-8553988718FA}"/>
              </a:ext>
            </a:extLst>
          </p:cNvPr>
          <p:cNvSpPr>
            <a:spLocks noGrp="1"/>
          </p:cNvSpPr>
          <p:nvPr>
            <p:ph type="subTitle" idx="1"/>
          </p:nvPr>
        </p:nvSpPr>
        <p:spPr>
          <a:xfrm>
            <a:off x="1236324" y="4310954"/>
            <a:ext cx="9144000" cy="1655762"/>
          </a:xfrm>
        </p:spPr>
        <p:txBody>
          <a:bodyPr/>
          <a:lstStyle/>
          <a:p>
            <a:pPr algn="l"/>
            <a:r>
              <a:rPr lang="en-US" b="1" dirty="0"/>
              <a:t>BART </a:t>
            </a:r>
            <a:r>
              <a:rPr lang="en-US" b="1" dirty="0">
                <a:solidFill>
                  <a:schemeClr val="accent1">
                    <a:lumMod val="75000"/>
                  </a:schemeClr>
                </a:solidFill>
              </a:rPr>
              <a:t>Analytics</a:t>
            </a:r>
          </a:p>
        </p:txBody>
      </p:sp>
      <p:pic>
        <p:nvPicPr>
          <p:cNvPr id="4" name="Picture 3">
            <a:extLst>
              <a:ext uri="{FF2B5EF4-FFF2-40B4-BE49-F238E27FC236}">
                <a16:creationId xmlns:a16="http://schemas.microsoft.com/office/drawing/2014/main" xmlns="" id="{6E077D58-2C96-6947-8C52-11CD2E896EE0}"/>
              </a:ext>
            </a:extLst>
          </p:cNvPr>
          <p:cNvPicPr>
            <a:picLocks noChangeAspect="1"/>
          </p:cNvPicPr>
          <p:nvPr/>
        </p:nvPicPr>
        <p:blipFill>
          <a:blip r:embed="rId2"/>
          <a:stretch>
            <a:fillRect/>
          </a:stretch>
        </p:blipFill>
        <p:spPr>
          <a:xfrm>
            <a:off x="6207874" y="3376007"/>
            <a:ext cx="5080000" cy="3251200"/>
          </a:xfrm>
          <a:prstGeom prst="rect">
            <a:avLst/>
          </a:prstGeom>
        </p:spPr>
      </p:pic>
      <p:pic>
        <p:nvPicPr>
          <p:cNvPr id="5" name="Picture 4">
            <a:extLst>
              <a:ext uri="{FF2B5EF4-FFF2-40B4-BE49-F238E27FC236}">
                <a16:creationId xmlns:a16="http://schemas.microsoft.com/office/drawing/2014/main" xmlns="" id="{9EBC2EAF-A532-AB42-BB97-F50893F5A35D}"/>
              </a:ext>
            </a:extLst>
          </p:cNvPr>
          <p:cNvPicPr>
            <a:picLocks noChangeAspect="1"/>
          </p:cNvPicPr>
          <p:nvPr/>
        </p:nvPicPr>
        <p:blipFill>
          <a:blip r:embed="rId3"/>
          <a:stretch>
            <a:fillRect/>
          </a:stretch>
        </p:blipFill>
        <p:spPr>
          <a:xfrm>
            <a:off x="9890059" y="5145178"/>
            <a:ext cx="971151" cy="1447015"/>
          </a:xfrm>
          <a:prstGeom prst="rect">
            <a:avLst/>
          </a:prstGeom>
        </p:spPr>
      </p:pic>
    </p:spTree>
    <p:extLst>
      <p:ext uri="{BB962C8B-B14F-4D97-AF65-F5344CB8AC3E}">
        <p14:creationId xmlns:p14="http://schemas.microsoft.com/office/powerpoint/2010/main" val="29543303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93677F-E46B-D643-A069-0BF50D480DE2}"/>
              </a:ext>
            </a:extLst>
          </p:cNvPr>
          <p:cNvSpPr>
            <a:spLocks noGrp="1"/>
          </p:cNvSpPr>
          <p:nvPr>
            <p:ph type="title"/>
          </p:nvPr>
        </p:nvSpPr>
        <p:spPr/>
        <p:txBody>
          <a:bodyPr/>
          <a:lstStyle/>
          <a:p>
            <a:r>
              <a:rPr lang="en-US" dirty="0" smtClean="0"/>
              <a:t>Popular Station Findings</a:t>
            </a:r>
            <a:endParaRPr lang="en-US" dirty="0">
              <a:solidFill>
                <a:schemeClr val="accent1">
                  <a:lumMod val="75000"/>
                </a:schemeClr>
              </a:solidFill>
            </a:endParaRPr>
          </a:p>
        </p:txBody>
      </p:sp>
      <p:sp>
        <p:nvSpPr>
          <p:cNvPr id="12" name="TextBox 11">
            <a:extLst>
              <a:ext uri="{FF2B5EF4-FFF2-40B4-BE49-F238E27FC236}">
                <a16:creationId xmlns:a16="http://schemas.microsoft.com/office/drawing/2014/main" xmlns="" id="{5AB75673-565A-2249-9C2A-2A0B52D1EACC}"/>
              </a:ext>
            </a:extLst>
          </p:cNvPr>
          <p:cNvSpPr txBox="1"/>
          <p:nvPr/>
        </p:nvSpPr>
        <p:spPr>
          <a:xfrm>
            <a:off x="923192" y="3334819"/>
            <a:ext cx="10887075" cy="646331"/>
          </a:xfrm>
          <a:prstGeom prst="rect">
            <a:avLst/>
          </a:prstGeom>
          <a:noFill/>
        </p:spPr>
        <p:txBody>
          <a:bodyPr wrap="square" rtlCol="0">
            <a:spAutoFit/>
          </a:bodyPr>
          <a:lstStyle/>
          <a:p>
            <a:r>
              <a:rPr lang="en-US" dirty="0" smtClean="0"/>
              <a:t>Verdict: If </a:t>
            </a:r>
            <a:r>
              <a:rPr lang="en-US" dirty="0" smtClean="0"/>
              <a:t>you need to travel </a:t>
            </a:r>
            <a:r>
              <a:rPr lang="en-US" dirty="0" smtClean="0"/>
              <a:t>to or through downtown San Francisco -  specifically Embarcadero, Montgomery, Powell, or Civic Center, there’s a high possibility of the trains being packed due to the popularity of these stations.</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192" y="3981150"/>
            <a:ext cx="3327054" cy="2242434"/>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1376" y="3980070"/>
            <a:ext cx="3597760" cy="2243514"/>
          </a:xfrm>
          <a:prstGeom prst="rect">
            <a:avLst/>
          </a:prstGeom>
        </p:spPr>
      </p:pic>
      <p:sp>
        <p:nvSpPr>
          <p:cNvPr id="8" name="TextBox 7">
            <a:extLst>
              <a:ext uri="{FF2B5EF4-FFF2-40B4-BE49-F238E27FC236}">
                <a16:creationId xmlns:a16="http://schemas.microsoft.com/office/drawing/2014/main" xmlns="" id="{5AB75673-565A-2249-9C2A-2A0B52D1EACC}"/>
              </a:ext>
            </a:extLst>
          </p:cNvPr>
          <p:cNvSpPr txBox="1"/>
          <p:nvPr/>
        </p:nvSpPr>
        <p:spPr>
          <a:xfrm>
            <a:off x="838200" y="1265874"/>
            <a:ext cx="10887075" cy="2031325"/>
          </a:xfrm>
          <a:prstGeom prst="rect">
            <a:avLst/>
          </a:prstGeom>
          <a:noFill/>
        </p:spPr>
        <p:txBody>
          <a:bodyPr wrap="square" rtlCol="0">
            <a:spAutoFit/>
          </a:bodyPr>
          <a:lstStyle/>
          <a:p>
            <a:r>
              <a:rPr lang="en-US" dirty="0" smtClean="0"/>
              <a:t>Comparing </a:t>
            </a:r>
            <a:r>
              <a:rPr lang="en-US" dirty="0" smtClean="0"/>
              <a:t>the throughput of January-February of 2016 and </a:t>
            </a:r>
            <a:r>
              <a:rPr lang="en-US" dirty="0" smtClean="0"/>
              <a:t>2017, there was </a:t>
            </a:r>
            <a:r>
              <a:rPr lang="en-US" dirty="0" smtClean="0"/>
              <a:t>an overall decrease </a:t>
            </a:r>
            <a:r>
              <a:rPr lang="en-US" dirty="0" smtClean="0"/>
              <a:t>in traffic </a:t>
            </a:r>
            <a:r>
              <a:rPr lang="en-US" dirty="0" smtClean="0"/>
              <a:t>in the year following the </a:t>
            </a:r>
            <a:r>
              <a:rPr lang="en-US" dirty="0" smtClean="0"/>
              <a:t>Super </a:t>
            </a:r>
            <a:r>
              <a:rPr lang="en-US" dirty="0" smtClean="0"/>
              <a:t>Bowl.  We saw an average drop of </a:t>
            </a:r>
            <a:r>
              <a:rPr lang="en-US" b="1" dirty="0" smtClean="0"/>
              <a:t>33,000</a:t>
            </a:r>
            <a:r>
              <a:rPr lang="en-US" dirty="0" smtClean="0"/>
              <a:t> across all stations, including a drop of over </a:t>
            </a:r>
            <a:r>
              <a:rPr lang="en-US" b="1" dirty="0" smtClean="0"/>
              <a:t>200,000</a:t>
            </a:r>
            <a:r>
              <a:rPr lang="en-US" dirty="0" smtClean="0"/>
              <a:t> in the most popular destination station in both years – Embarcadero Station.</a:t>
            </a:r>
          </a:p>
          <a:p>
            <a:endParaRPr lang="en-US" dirty="0"/>
          </a:p>
          <a:p>
            <a:r>
              <a:rPr lang="en-US" dirty="0" smtClean="0"/>
              <a:t>Looking at the full year throughput between 2015 and 2016 (2017 data was incomplete) we can see that the overall traffic pattern between stations looked largely similar, so the Super Bowl primarily added volume but did not alter the traffic pattern </a:t>
            </a:r>
            <a:r>
              <a:rPr lang="en-US" dirty="0" smtClean="0"/>
              <a:t>.</a:t>
            </a:r>
            <a:endParaRPr lang="en-US" dirty="0"/>
          </a:p>
        </p:txBody>
      </p:sp>
      <p:sp>
        <p:nvSpPr>
          <p:cNvPr id="6" name="Isosceles Triangle 5"/>
          <p:cNvSpPr/>
          <p:nvPr/>
        </p:nvSpPr>
        <p:spPr>
          <a:xfrm rot="16200000">
            <a:off x="4119054" y="4111262"/>
            <a:ext cx="2243514" cy="1981130"/>
          </a:xfrm>
          <a:prstGeom prst="triangle">
            <a:avLst>
              <a:gd name="adj" fmla="val 70379"/>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74838863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24000"/>
            <a:lum/>
          </a:blip>
          <a:srcRect/>
          <a:stretch>
            <a:fillRect l="-8000" r="-8000"/>
          </a:stretch>
        </a:blipFill>
        <a:effectLst/>
      </p:bgPr>
    </p:bg>
    <p:spTree>
      <p:nvGrpSpPr>
        <p:cNvPr id="1" name=""/>
        <p:cNvGrpSpPr/>
        <p:nvPr/>
      </p:nvGrpSpPr>
      <p:grpSpPr>
        <a:xfrm>
          <a:off x="0" y="0"/>
          <a:ext cx="0" cy="0"/>
          <a:chOff x="0" y="0"/>
          <a:chExt cx="0" cy="0"/>
        </a:xfrm>
      </p:grpSpPr>
      <p:sp>
        <p:nvSpPr>
          <p:cNvPr id="8" name="Title 3">
            <a:extLst>
              <a:ext uri="{FF2B5EF4-FFF2-40B4-BE49-F238E27FC236}">
                <a16:creationId xmlns:a16="http://schemas.microsoft.com/office/drawing/2014/main" xmlns="" id="{5B74B2A1-D811-5A45-9FB6-0C3CB44D328A}"/>
              </a:ext>
            </a:extLst>
          </p:cNvPr>
          <p:cNvSpPr txBox="1">
            <a:spLocks/>
          </p:cNvSpPr>
          <p:nvPr/>
        </p:nvSpPr>
        <p:spPr>
          <a:xfrm>
            <a:off x="456293" y="0"/>
            <a:ext cx="10515600" cy="2852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dirty="0">
                <a:solidFill>
                  <a:schemeClr val="accent1"/>
                </a:solidFill>
              </a:rPr>
              <a:t>To ride or not to ride Bart?</a:t>
            </a:r>
          </a:p>
        </p:txBody>
      </p:sp>
    </p:spTree>
    <p:extLst>
      <p:ext uri="{BB962C8B-B14F-4D97-AF65-F5344CB8AC3E}">
        <p14:creationId xmlns:p14="http://schemas.microsoft.com/office/powerpoint/2010/main" val="27475176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054C7CC-0372-704E-8DFE-C1267BF9279D}"/>
              </a:ext>
            </a:extLst>
          </p:cNvPr>
          <p:cNvSpPr>
            <a:spLocks noGrp="1"/>
          </p:cNvSpPr>
          <p:nvPr>
            <p:ph type="title"/>
          </p:nvPr>
        </p:nvSpPr>
        <p:spPr/>
        <p:txBody>
          <a:bodyPr/>
          <a:lstStyle/>
          <a:p>
            <a:r>
              <a:rPr lang="en-US" dirty="0"/>
              <a:t>Super Bowl Impact– </a:t>
            </a:r>
            <a:r>
              <a:rPr lang="en-US" dirty="0">
                <a:solidFill>
                  <a:schemeClr val="accent1">
                    <a:lumMod val="75000"/>
                  </a:schemeClr>
                </a:solidFill>
              </a:rPr>
              <a:t>Origin station (Jan-Feb)</a:t>
            </a: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91200" y="1295400"/>
            <a:ext cx="5562600" cy="55626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3400" y="1295400"/>
            <a:ext cx="5562600" cy="5562600"/>
          </a:xfrm>
          <a:prstGeom prst="rect">
            <a:avLst/>
          </a:prstGeom>
        </p:spPr>
      </p:pic>
    </p:spTree>
    <p:extLst>
      <p:ext uri="{BB962C8B-B14F-4D97-AF65-F5344CB8AC3E}">
        <p14:creationId xmlns:p14="http://schemas.microsoft.com/office/powerpoint/2010/main" val="1957956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229747-AE69-B041-A15B-06110BA2905E}"/>
              </a:ext>
            </a:extLst>
          </p:cNvPr>
          <p:cNvSpPr>
            <a:spLocks noGrp="1"/>
          </p:cNvSpPr>
          <p:nvPr>
            <p:ph type="title"/>
          </p:nvPr>
        </p:nvSpPr>
        <p:spPr/>
        <p:txBody>
          <a:bodyPr/>
          <a:lstStyle/>
          <a:p>
            <a:r>
              <a:rPr lang="en-US" dirty="0"/>
              <a:t>Super Bowl Impact– </a:t>
            </a:r>
            <a:r>
              <a:rPr lang="en-US" dirty="0">
                <a:solidFill>
                  <a:schemeClr val="accent1">
                    <a:lumMod val="75000"/>
                  </a:schemeClr>
                </a:solidFill>
              </a:rPr>
              <a:t>Destination (Jan-Feb)</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638800" y="1320800"/>
            <a:ext cx="5524500" cy="55245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300" y="1320800"/>
            <a:ext cx="5511800" cy="5511800"/>
          </a:xfrm>
          <a:prstGeom prst="rect">
            <a:avLst/>
          </a:prstGeom>
        </p:spPr>
      </p:pic>
    </p:spTree>
    <p:extLst>
      <p:ext uri="{BB962C8B-B14F-4D97-AF65-F5344CB8AC3E}">
        <p14:creationId xmlns:p14="http://schemas.microsoft.com/office/powerpoint/2010/main" val="3670161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93677F-E46B-D643-A069-0BF50D480DE2}"/>
              </a:ext>
            </a:extLst>
          </p:cNvPr>
          <p:cNvSpPr>
            <a:spLocks noGrp="1"/>
          </p:cNvSpPr>
          <p:nvPr>
            <p:ph type="title"/>
          </p:nvPr>
        </p:nvSpPr>
        <p:spPr/>
        <p:txBody>
          <a:bodyPr/>
          <a:lstStyle/>
          <a:p>
            <a:r>
              <a:rPr lang="en-US" dirty="0"/>
              <a:t>Key Learnings – </a:t>
            </a:r>
            <a:r>
              <a:rPr lang="en-US" dirty="0" smtClean="0">
                <a:solidFill>
                  <a:schemeClr val="accent1">
                    <a:lumMod val="75000"/>
                  </a:schemeClr>
                </a:solidFill>
              </a:rPr>
              <a:t>Code</a:t>
            </a:r>
            <a:endParaRPr lang="en-US" dirty="0">
              <a:solidFill>
                <a:schemeClr val="accent1">
                  <a:lumMod val="75000"/>
                </a:schemeClr>
              </a:solidFill>
            </a:endParaRPr>
          </a:p>
        </p:txBody>
      </p:sp>
      <p:sp>
        <p:nvSpPr>
          <p:cNvPr id="12" name="TextBox 11">
            <a:extLst>
              <a:ext uri="{FF2B5EF4-FFF2-40B4-BE49-F238E27FC236}">
                <a16:creationId xmlns:a16="http://schemas.microsoft.com/office/drawing/2014/main" xmlns="" id="{5AB75673-565A-2249-9C2A-2A0B52D1EACC}"/>
              </a:ext>
            </a:extLst>
          </p:cNvPr>
          <p:cNvSpPr txBox="1"/>
          <p:nvPr/>
        </p:nvSpPr>
        <p:spPr>
          <a:xfrm>
            <a:off x="838200" y="1413689"/>
            <a:ext cx="10112670" cy="369332"/>
          </a:xfrm>
          <a:prstGeom prst="rect">
            <a:avLst/>
          </a:prstGeom>
          <a:noFill/>
        </p:spPr>
        <p:txBody>
          <a:bodyPr wrap="square" rtlCol="0">
            <a:spAutoFit/>
          </a:bodyPr>
          <a:lstStyle/>
          <a:p>
            <a:r>
              <a:rPr lang="en-US" dirty="0" smtClean="0"/>
              <a:t>Station Location mapping required: Splitting out coordinates, converting to numeric and flipping direction:</a:t>
            </a:r>
            <a:endParaRPr lang="en-US" dirty="0" smtClean="0"/>
          </a:p>
        </p:txBody>
      </p:sp>
      <p:pic>
        <p:nvPicPr>
          <p:cNvPr id="3" name="Picture 2"/>
          <p:cNvPicPr>
            <a:picLocks noChangeAspect="1"/>
          </p:cNvPicPr>
          <p:nvPr/>
        </p:nvPicPr>
        <p:blipFill>
          <a:blip r:embed="rId2"/>
          <a:stretch>
            <a:fillRect/>
          </a:stretch>
        </p:blipFill>
        <p:spPr>
          <a:xfrm>
            <a:off x="838200" y="1875354"/>
            <a:ext cx="9696450" cy="4619625"/>
          </a:xfrm>
          <a:prstGeom prst="rect">
            <a:avLst/>
          </a:prstGeom>
        </p:spPr>
      </p:pic>
    </p:spTree>
    <p:extLst>
      <p:ext uri="{BB962C8B-B14F-4D97-AF65-F5344CB8AC3E}">
        <p14:creationId xmlns:p14="http://schemas.microsoft.com/office/powerpoint/2010/main" val="33086182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393677F-E46B-D643-A069-0BF50D480DE2}"/>
              </a:ext>
            </a:extLst>
          </p:cNvPr>
          <p:cNvSpPr>
            <a:spLocks noGrp="1"/>
          </p:cNvSpPr>
          <p:nvPr>
            <p:ph type="title"/>
          </p:nvPr>
        </p:nvSpPr>
        <p:spPr/>
        <p:txBody>
          <a:bodyPr/>
          <a:lstStyle/>
          <a:p>
            <a:r>
              <a:rPr lang="en-US" dirty="0"/>
              <a:t>Key Learnings – </a:t>
            </a:r>
            <a:r>
              <a:rPr lang="en-US" dirty="0" smtClean="0">
                <a:solidFill>
                  <a:schemeClr val="accent1">
                    <a:lumMod val="75000"/>
                  </a:schemeClr>
                </a:solidFill>
              </a:rPr>
              <a:t>Focus on Question</a:t>
            </a:r>
            <a:endParaRPr lang="en-US" dirty="0">
              <a:solidFill>
                <a:schemeClr val="accent1">
                  <a:lumMod val="75000"/>
                </a:schemeClr>
              </a:solidFill>
            </a:endParaRPr>
          </a:p>
        </p:txBody>
      </p:sp>
      <p:pic>
        <p:nvPicPr>
          <p:cNvPr id="5" name="Picture 4"/>
          <p:cNvPicPr>
            <a:picLocks noChangeAspect="1"/>
          </p:cNvPicPr>
          <p:nvPr/>
        </p:nvPicPr>
        <p:blipFill>
          <a:blip r:embed="rId2"/>
          <a:stretch>
            <a:fillRect/>
          </a:stretch>
        </p:blipFill>
        <p:spPr>
          <a:xfrm>
            <a:off x="923193" y="3593583"/>
            <a:ext cx="8318500" cy="2976855"/>
          </a:xfrm>
          <a:prstGeom prst="rect">
            <a:avLst/>
          </a:prstGeom>
        </p:spPr>
      </p:pic>
      <p:sp>
        <p:nvSpPr>
          <p:cNvPr id="12" name="TextBox 11">
            <a:extLst>
              <a:ext uri="{FF2B5EF4-FFF2-40B4-BE49-F238E27FC236}">
                <a16:creationId xmlns:a16="http://schemas.microsoft.com/office/drawing/2014/main" xmlns="" id="{5AB75673-565A-2249-9C2A-2A0B52D1EACC}"/>
              </a:ext>
            </a:extLst>
          </p:cNvPr>
          <p:cNvSpPr txBox="1"/>
          <p:nvPr/>
        </p:nvSpPr>
        <p:spPr>
          <a:xfrm>
            <a:off x="923193" y="1506022"/>
            <a:ext cx="5980404" cy="1200329"/>
          </a:xfrm>
          <a:prstGeom prst="rect">
            <a:avLst/>
          </a:prstGeom>
          <a:noFill/>
        </p:spPr>
        <p:txBody>
          <a:bodyPr wrap="square" rtlCol="0">
            <a:spAutoFit/>
          </a:bodyPr>
          <a:lstStyle/>
          <a:p>
            <a:r>
              <a:rPr lang="en-US" dirty="0" smtClean="0"/>
              <a:t>Original plan: add station names to all data points</a:t>
            </a:r>
          </a:p>
          <a:p>
            <a:endParaRPr lang="en-US" dirty="0"/>
          </a:p>
          <a:p>
            <a:r>
              <a:rPr lang="en-US" dirty="0" smtClean="0"/>
              <a:t>Final result: add end point stations only and highlight most popular station</a:t>
            </a:r>
            <a:endParaRPr lang="en-US" dirty="0"/>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03596" y="1255487"/>
            <a:ext cx="4676192" cy="4676192"/>
          </a:xfrm>
          <a:prstGeom prst="rect">
            <a:avLst/>
          </a:prstGeom>
        </p:spPr>
      </p:pic>
    </p:spTree>
    <p:extLst>
      <p:ext uri="{BB962C8B-B14F-4D97-AF65-F5344CB8AC3E}">
        <p14:creationId xmlns:p14="http://schemas.microsoft.com/office/powerpoint/2010/main" val="6407219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9823" y="-1"/>
            <a:ext cx="9614339" cy="6867385"/>
          </a:xfrm>
          <a:prstGeom prst="rect">
            <a:avLst/>
          </a:prstGeom>
        </p:spPr>
      </p:pic>
      <p:sp>
        <p:nvSpPr>
          <p:cNvPr id="2" name="Title 1">
            <a:extLst>
              <a:ext uri="{FF2B5EF4-FFF2-40B4-BE49-F238E27FC236}">
                <a16:creationId xmlns:a16="http://schemas.microsoft.com/office/drawing/2014/main" xmlns="" id="{83229747-AE69-B041-A15B-06110BA2905E}"/>
              </a:ext>
            </a:extLst>
          </p:cNvPr>
          <p:cNvSpPr>
            <a:spLocks noGrp="1"/>
          </p:cNvSpPr>
          <p:nvPr>
            <p:ph type="title"/>
          </p:nvPr>
        </p:nvSpPr>
        <p:spPr/>
        <p:txBody>
          <a:bodyPr/>
          <a:lstStyle/>
          <a:p>
            <a:r>
              <a:rPr lang="en-US" dirty="0" smtClean="0"/>
              <a:t>Throughput Between Stations </a:t>
            </a:r>
            <a:r>
              <a:rPr lang="en-US" dirty="0" smtClean="0">
                <a:solidFill>
                  <a:schemeClr val="accent1">
                    <a:lumMod val="75000"/>
                  </a:schemeClr>
                </a:solidFill>
              </a:rPr>
              <a:t>(</a:t>
            </a:r>
            <a:r>
              <a:rPr lang="en-US" dirty="0" smtClean="0">
                <a:solidFill>
                  <a:schemeClr val="accent1">
                    <a:lumMod val="75000"/>
                  </a:schemeClr>
                </a:solidFill>
              </a:rPr>
              <a:t>2015)</a:t>
            </a:r>
            <a:endParaRPr lang="en-US" dirty="0">
              <a:solidFill>
                <a:schemeClr val="accent1">
                  <a:lumMod val="75000"/>
                </a:schemeClr>
              </a:solidFill>
            </a:endParaRPr>
          </a:p>
        </p:txBody>
      </p:sp>
      <p:sp>
        <p:nvSpPr>
          <p:cNvPr id="4" name="TextBox 3">
            <a:extLst>
              <a:ext uri="{FF2B5EF4-FFF2-40B4-BE49-F238E27FC236}">
                <a16:creationId xmlns:a16="http://schemas.microsoft.com/office/drawing/2014/main" xmlns="" id="{5AB75673-565A-2249-9C2A-2A0B52D1EACC}"/>
              </a:ext>
            </a:extLst>
          </p:cNvPr>
          <p:cNvSpPr txBox="1"/>
          <p:nvPr/>
        </p:nvSpPr>
        <p:spPr>
          <a:xfrm>
            <a:off x="8632093" y="5819259"/>
            <a:ext cx="2874107" cy="369332"/>
          </a:xfrm>
          <a:prstGeom prst="rect">
            <a:avLst/>
          </a:prstGeom>
          <a:noFill/>
        </p:spPr>
        <p:txBody>
          <a:bodyPr wrap="square" rtlCol="0">
            <a:spAutoFit/>
          </a:bodyPr>
          <a:lstStyle/>
          <a:p>
            <a:r>
              <a:rPr lang="en-US" dirty="0">
                <a:hlinkClick r:id="rId3"/>
              </a:rPr>
              <a:t>https://plot.ly/~</a:t>
            </a:r>
            <a:r>
              <a:rPr lang="en-US" dirty="0" smtClean="0">
                <a:hlinkClick r:id="rId3"/>
              </a:rPr>
              <a:t>tli2001/8/</a:t>
            </a:r>
            <a:endParaRPr lang="en-US" dirty="0"/>
          </a:p>
        </p:txBody>
      </p:sp>
    </p:spTree>
    <p:extLst>
      <p:ext uri="{BB962C8B-B14F-4D97-AF65-F5344CB8AC3E}">
        <p14:creationId xmlns:p14="http://schemas.microsoft.com/office/powerpoint/2010/main" val="762222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100" y="38099"/>
            <a:ext cx="9525000" cy="6803571"/>
          </a:xfrm>
          <a:prstGeom prst="rect">
            <a:avLst/>
          </a:prstGeom>
        </p:spPr>
      </p:pic>
      <p:sp>
        <p:nvSpPr>
          <p:cNvPr id="2" name="Title 1">
            <a:extLst>
              <a:ext uri="{FF2B5EF4-FFF2-40B4-BE49-F238E27FC236}">
                <a16:creationId xmlns:a16="http://schemas.microsoft.com/office/drawing/2014/main" xmlns="" id="{83229747-AE69-B041-A15B-06110BA2905E}"/>
              </a:ext>
            </a:extLst>
          </p:cNvPr>
          <p:cNvSpPr>
            <a:spLocks noGrp="1"/>
          </p:cNvSpPr>
          <p:nvPr>
            <p:ph type="title"/>
          </p:nvPr>
        </p:nvSpPr>
        <p:spPr/>
        <p:txBody>
          <a:bodyPr/>
          <a:lstStyle/>
          <a:p>
            <a:r>
              <a:rPr lang="en-US" dirty="0" smtClean="0"/>
              <a:t>Throughput Between Stations </a:t>
            </a:r>
            <a:r>
              <a:rPr lang="en-US" dirty="0" smtClean="0">
                <a:solidFill>
                  <a:schemeClr val="accent1">
                    <a:lumMod val="75000"/>
                  </a:schemeClr>
                </a:solidFill>
              </a:rPr>
              <a:t>(2016)</a:t>
            </a:r>
            <a:endParaRPr lang="en-US" dirty="0">
              <a:solidFill>
                <a:schemeClr val="accent1">
                  <a:lumMod val="75000"/>
                </a:schemeClr>
              </a:solidFill>
            </a:endParaRPr>
          </a:p>
        </p:txBody>
      </p:sp>
      <p:sp>
        <p:nvSpPr>
          <p:cNvPr id="4" name="TextBox 3">
            <a:extLst>
              <a:ext uri="{FF2B5EF4-FFF2-40B4-BE49-F238E27FC236}">
                <a16:creationId xmlns:a16="http://schemas.microsoft.com/office/drawing/2014/main" xmlns="" id="{5AB75673-565A-2249-9C2A-2A0B52D1EACC}"/>
              </a:ext>
            </a:extLst>
          </p:cNvPr>
          <p:cNvSpPr txBox="1"/>
          <p:nvPr/>
        </p:nvSpPr>
        <p:spPr>
          <a:xfrm>
            <a:off x="8632093" y="5819259"/>
            <a:ext cx="2874107" cy="369332"/>
          </a:xfrm>
          <a:prstGeom prst="rect">
            <a:avLst/>
          </a:prstGeom>
          <a:noFill/>
        </p:spPr>
        <p:txBody>
          <a:bodyPr wrap="square" rtlCol="0">
            <a:spAutoFit/>
          </a:bodyPr>
          <a:lstStyle/>
          <a:p>
            <a:r>
              <a:rPr lang="en-US" dirty="0">
                <a:hlinkClick r:id="rId3"/>
              </a:rPr>
              <a:t>https://plot.ly/~</a:t>
            </a:r>
            <a:r>
              <a:rPr lang="en-US" dirty="0" smtClean="0">
                <a:hlinkClick r:id="rId3"/>
              </a:rPr>
              <a:t>tli2001/4/</a:t>
            </a:r>
            <a:endParaRPr lang="en-US" dirty="0"/>
          </a:p>
        </p:txBody>
      </p:sp>
    </p:spTree>
    <p:extLst>
      <p:ext uri="{BB962C8B-B14F-4D97-AF65-F5344CB8AC3E}">
        <p14:creationId xmlns:p14="http://schemas.microsoft.com/office/powerpoint/2010/main" val="3969063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5450" y="22679"/>
            <a:ext cx="9569450" cy="6835321"/>
          </a:xfrm>
          <a:prstGeom prst="rect">
            <a:avLst/>
          </a:prstGeom>
        </p:spPr>
      </p:pic>
      <p:sp>
        <p:nvSpPr>
          <p:cNvPr id="2" name="Title 1">
            <a:extLst>
              <a:ext uri="{FF2B5EF4-FFF2-40B4-BE49-F238E27FC236}">
                <a16:creationId xmlns:a16="http://schemas.microsoft.com/office/drawing/2014/main" xmlns="" id="{83229747-AE69-B041-A15B-06110BA2905E}"/>
              </a:ext>
            </a:extLst>
          </p:cNvPr>
          <p:cNvSpPr>
            <a:spLocks noGrp="1"/>
          </p:cNvSpPr>
          <p:nvPr>
            <p:ph type="title"/>
          </p:nvPr>
        </p:nvSpPr>
        <p:spPr/>
        <p:txBody>
          <a:bodyPr/>
          <a:lstStyle/>
          <a:p>
            <a:r>
              <a:rPr lang="en-US" dirty="0" smtClean="0"/>
              <a:t>Throughput Between Stations </a:t>
            </a:r>
            <a:r>
              <a:rPr lang="en-US" dirty="0" smtClean="0">
                <a:solidFill>
                  <a:schemeClr val="accent1">
                    <a:lumMod val="75000"/>
                  </a:schemeClr>
                </a:solidFill>
              </a:rPr>
              <a:t>(</a:t>
            </a:r>
            <a:r>
              <a:rPr lang="en-US" dirty="0" smtClean="0">
                <a:solidFill>
                  <a:schemeClr val="accent1">
                    <a:lumMod val="75000"/>
                  </a:schemeClr>
                </a:solidFill>
              </a:rPr>
              <a:t>2017 Jan-May)</a:t>
            </a:r>
            <a:endParaRPr lang="en-US" dirty="0">
              <a:solidFill>
                <a:schemeClr val="accent1">
                  <a:lumMod val="75000"/>
                </a:schemeClr>
              </a:solidFill>
            </a:endParaRPr>
          </a:p>
        </p:txBody>
      </p:sp>
      <p:sp>
        <p:nvSpPr>
          <p:cNvPr id="7" name="TextBox 6">
            <a:extLst>
              <a:ext uri="{FF2B5EF4-FFF2-40B4-BE49-F238E27FC236}">
                <a16:creationId xmlns:a16="http://schemas.microsoft.com/office/drawing/2014/main" xmlns="" id="{5AB75673-565A-2249-9C2A-2A0B52D1EACC}"/>
              </a:ext>
            </a:extLst>
          </p:cNvPr>
          <p:cNvSpPr txBox="1"/>
          <p:nvPr/>
        </p:nvSpPr>
        <p:spPr>
          <a:xfrm>
            <a:off x="8632093" y="5819259"/>
            <a:ext cx="2874107" cy="369332"/>
          </a:xfrm>
          <a:prstGeom prst="rect">
            <a:avLst/>
          </a:prstGeom>
          <a:noFill/>
        </p:spPr>
        <p:txBody>
          <a:bodyPr wrap="square" rtlCol="0">
            <a:spAutoFit/>
          </a:bodyPr>
          <a:lstStyle/>
          <a:p>
            <a:r>
              <a:rPr lang="en-US" dirty="0">
                <a:hlinkClick r:id="rId3"/>
              </a:rPr>
              <a:t>https://plot.ly/~tli2001/6/</a:t>
            </a:r>
            <a:endParaRPr lang="en-US" dirty="0"/>
          </a:p>
        </p:txBody>
      </p:sp>
    </p:spTree>
    <p:extLst>
      <p:ext uri="{BB962C8B-B14F-4D97-AF65-F5344CB8AC3E}">
        <p14:creationId xmlns:p14="http://schemas.microsoft.com/office/powerpoint/2010/main" val="17507309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2761</TotalTime>
  <Words>260</Words>
  <Application>Microsoft Office PowerPoint</Application>
  <PresentationFormat>Widescreen</PresentationFormat>
  <Paragraphs>23</Paragraphs>
  <Slides>10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Branch4</vt:lpstr>
      <vt:lpstr>PowerPoint Presentation</vt:lpstr>
      <vt:lpstr>Super Bowl Impact– Origin station (Jan-Feb)</vt:lpstr>
      <vt:lpstr>Super Bowl Impact– Destination (Jan-Feb)</vt:lpstr>
      <vt:lpstr>Key Learnings – Code</vt:lpstr>
      <vt:lpstr>Key Learnings – Focus on Question</vt:lpstr>
      <vt:lpstr>Throughput Between Stations (2015)</vt:lpstr>
      <vt:lpstr>Throughput Between Stations (2016)</vt:lpstr>
      <vt:lpstr>Throughput Between Stations (2017 Jan-May)</vt:lpstr>
      <vt:lpstr>Popular Station Findings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Branch 4</dc:title>
  <dc:creator>Melody Lamphear</dc:creator>
  <cp:lastModifiedBy>Tony</cp:lastModifiedBy>
  <cp:revision>45</cp:revision>
  <dcterms:created xsi:type="dcterms:W3CDTF">2018-03-16T03:52:14Z</dcterms:created>
  <dcterms:modified xsi:type="dcterms:W3CDTF">2018-03-18T21:41:07Z</dcterms:modified>
</cp:coreProperties>
</file>

<file path=docProps/thumbnail.jpeg>
</file>